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24-09-2025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24-09-2025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Component: Hardware (AC/DC Converters, DC/AC Converters, DC/DC Converters, EMI Filters, Batteries, Others), Software
By Power Supply: Portable Power Packs, Vehicle Power Systems, Stationary/Depot Power Units
By System: Integrated Power Supply (Synchronous, Non-synchronous), Discrete Power Supply
By Type: Programmable Power Supplies, Non-Programmable Power Supplies
By Wattage: Below 1,000 W, 1,001 W-5,000 W, 5,001 W-10,000 W, Above 10,000 W
By End User: Ground Forces, Aerospace, Naval Forces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The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Toy Industries of Europe (TIE)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Council of Toy Industries (ICTI)</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China Toy &amp; Juvenile Products Association (CTJPA)</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Research in Marketing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Consumer Product Safety Commission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Play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 Million in 2024, and is expected to reach USD 11 Million by 2032. The market shows a steady CAGR of 11% from 2025 to 2032. Digitalization, IP-driven franchises, and sustainability are reshaping the global toy market, with innovation, licensed content, and e-commerce driving growth; major players invest in tech-enabled, inclusive products and D2C channels, while regional customization, regulatory alignment, and experiential play promise continued expansion and consolidation over the next decade, fueled by AI personalization.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Digitalization and e-commerce: Accelerated online retail, mobile shopping, and digital marketing expand global toy reach, enabling targeted promotions, data-driven inventory management, and direct-to-consumer experiences. Virtual try-ons, AR play, and subscription models boost engagement, reduce distribution costs, and provide actionable consumer insights that drive faster product lifecycles and higher margins globally.
Sustainability and safety standards: Strong regulatory frameworks, eco-friendly materials, and international safety certifications increase consumer trust and market access. Circular design, recyclable packaging, and transparent supply chains meet parental expectations and retailer requirements, enabling premium pricing, long-term brand loyalty, and easier entry into environmentally conscious markets while reducing compliance risk.</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TOY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Digital interactivity has reshaped play by blending physical toys with screen-based experiences, encouraging sustained engagement and repeat purchase. Major brands leverage apps and augmented reality to extend storytelling and customization, with examples like LEGO's AR building tools, Hasbro's app-linked action figures, and Nintendo's platform-tied figurines. Toy companies emphasize software updates and digital communities to maintain relevance, collaborating with tech firms and entertainment studios to create cross-platform narratives that keep children immersed beyond traditional play patterns across age groups and markets.
Franchise licensing remains a central driver as entertainment IP turns viewers into toy consumers through cohesive narratives and collectible appeal. Global properties like Star Wars, Marvel, and Pokémon underpin product ecosystems, prompting toymakers to synchronize launches with film premieres and streaming seasons. Companies such as Hasbro and Funko exploit iconic characters to broaden reach, while collaboration with studios enables authentic designs and co-marketing. This strategy deepens emotional connection to brands and encourages diverse lines spanning figures, playsets, and lifestyle merchandise.
Sustainability trends are reshaping product design, packaging, and sourcing as consumers demand environmentally responsible toys and brands respond with greener materials and circular strategies. Companies like LEGO have explored plant-based elements and Mattel has piloted recycled plastics, while smaller firms such as Green Toys champion recycled manufacturing. Retailers and licensors increasingly require sustainability credentials, prompting lifecycle thinking and repairable designs. This shift enhances brand reputation, aligns with parental values, and accelerates innovation in biodegradable materials, refillable playsets, and takeback programs.
E-commerce and omnichannel strategies have transformed distribution, allowing toymakers to reach consumers directly while leveraging major retailers. Brands deploy direct-to-consumer storefronts, subscription boxes, and exclusive online collections alongside traditional shelf presence, with platforms facilitating targeted promotions and rapid assortment changes. Social media and influencer reviews, particularly unboxing videos on video platforms and viral short-form clips, shape product discovery. Retail partners such as marketplaces and big-box stores continue offering promotional support, creating a hybrid ecosystem balancing reach, specialization, and shopper convenience.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Digital Interactivity and Licensing Fuel Toy Industry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Consumers increasingly prize bespoke and co-created toys that reflect individual identities and stories. Brands such as Build-A-Bear Workshop offer in-store customization experiences, while LEGO Ideas allows fan-designed sets to reach shelves through community voting. Hasbro and Mattel have experimented with limited-run, customer-driven lines and artist collaborations, validating personalized offerings. Independent creators on platforms like Etsy and 3D printing services such as Shapeways supply niche, made-to-order figurines and accessories, reinforcing a market preference for uniqueness over mass-produced uniformity, and personal storytelling.
Advances in accessible manufacturing and modular design empower personalization at scale without sacrificing efficiency. 3D printing enables rapid prototyping and small-batch production for custom figures; services and in-house facilities translate digital designs into tangible toys. Modular systems from companies like littleBits and Modular Robotics promote recombination, enabling children to redesign play experiences repeatedly. Retailers collaborate with designers and maker communities to offer on-demand color, texture, and accessory choices, turning single products into adaptable platforms that evolve with a child’s preferences.
Customization intersects with educational priorities, prompting caregivers to choose toys that adapt to learning needs and identities. LEGO introduced Braille Bricks to support tactile literacy for visually impaired children, while toy lines have diversified representation through inclusive dolls and accessories with body types, skin tones, and mobility options. Brands and specialist makers produce sensory-friendly materials and adjustable difficulty levels to support neurodiverse development. This emphasis on tailored developmental outcomes makes personalization a compelling value proposition for educators and parents alike.
Manufacturers leverage customization to deepen engagement and extend product lifecycles through community co-creation and limited-run drops. Platforms like LEGO Ideas and crowdfunding channels such as Kickstarter have converted concepts into commercial lines, while retail experiences at Build-A-Bear and Funko's customization tools cultivate loyalty. Direct-to-consumer services like Mattel Creations showcase collaborations and exclusive variations, enabling higher margins on bespoke items. These strategies lower inventory risk by producing to demand, strengthen brand communities, and foster repeat purchases driven by novel, personalized releases.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Customization and Maker Movement Expand Toy Personalization Horizons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1" name="Rectangle 50"/>
          <p:cNvSpPr/>
          <p:nvPr/>
        </p:nvSpPr>
        <p:spPr>
          <a:xfrm>
            <a:off x="457200"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Hardware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Software</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POWER SUPPLY</a:t>
            </a:r>
          </a:p>
        </p:txBody>
      </p:sp>
      <p:sp>
        <p:nvSpPr>
          <p:cNvPr id="53" name="Rectangle 52"/>
          <p:cNvSpPr/>
          <p:nvPr/>
        </p:nvSpPr>
        <p:spPr>
          <a:xfrm>
            <a:off x="2749296" y="2103120"/>
            <a:ext cx="2109216"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Portable Power Packs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Vehicle Power Systems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Stationary/Depot Power Units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SYSTEM</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Integrated Power Supply</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Discrete Power Supply</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Programmable Power Supplies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Non-Programmable Power Supplies</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WATTAGE</a:t>
            </a:r>
          </a:p>
        </p:txBody>
      </p:sp>
      <p:sp>
        <p:nvSpPr>
          <p:cNvPr id="59" name="Rectangle 58"/>
          <p:cNvSpPr/>
          <p:nvPr/>
        </p:nvSpPr>
        <p:spPr>
          <a:xfrm>
            <a:off x="9625584" y="2103120"/>
            <a:ext cx="2109216" cy="1267358"/>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Below 1,000 W</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1,001 W-5,000 W</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5,001 W-10,000 W</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Above 10,000 W</a:t>
            </a:r>
          </a:p>
        </p:txBody>
      </p:sp>
      <p:sp>
        <p:nvSpPr>
          <p:cNvPr id="60" name="Rounded Rectangle 59"/>
          <p:cNvSpPr/>
          <p:nvPr/>
        </p:nvSpPr>
        <p:spPr>
          <a:xfrm>
            <a:off x="5041392" y="3370478"/>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a:t>
            </a:r>
          </a:p>
        </p:txBody>
      </p:sp>
      <p:sp>
        <p:nvSpPr>
          <p:cNvPr id="61" name="Rectangle 60"/>
          <p:cNvSpPr/>
          <p:nvPr/>
        </p:nvSpPr>
        <p:spPr>
          <a:xfrm>
            <a:off x="5041392" y="3644798"/>
            <a:ext cx="2109216"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Ground Forces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Aerospace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Naval Forces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Global toy makers face a patchwork of safety standards and certification regimes across jurisdictions, increasing time and administrative burden. Regulations such as the European Toy Safety Directive and U.S. CPSIA require distinct testing, documentation, and labeling, while markets demand CE marking or equivalent certification. High-profile recalls, for example the Mattel recall involving paint and magnetic components, illustrate reputational risk from noncompliance. Small and medium manufacturers struggle to absorb testing complexity, slowing product launches and narrowing innovation in design and materials.
Compliance-driven testing and the shift toward sustainable materials increase production costs and supply chain complexity without guaranteed price recovery. Manufacturers like LEGO have committed to alternative materials, illustrating industry pressure to replace conventional plastics with bio-based polymers. Meanwhile, authorities regularly seize counterfeit or substandard toys that bypass testing, undermining consumer confidence and pressuring legitimate brands. For emerging firms, higher procurement scrutiny and certification expenses constrain product variety and impede entry into major retail channels demanding compliant sourcing and retailer acceptance.
Connected toys introduce regulatory and cybersecurity challenges that complicate compliance. Laws protecting children online, such as COPPA and European child data protections, impose strict rules on collection, consent and storage. The controversy around an interactive doll that recorded voices illustrates reputational and legal risks for innovators. Manufacturers must adopt secure firmware, privacy-by-design, and independent security audits, which increases development costs and prolongs time to market as products require multiple certifications and cross-jurisdictional approvals and ongoing monitoring by suppliers and manufacturers.
Retailers and platforms increasingly enforce stringent safety, packaging, and sustainability criteria that limit assortment and raise barriers to shelf presence. Large chains and marketplaces require proof of testing, origin declarations, and sustainable packaging, while some have delisted items following safety incidents, increasing commercial risk for suppliers. Brands must conform to retailer-specific audit programs and reporting standards, adapt to circular packaging requirements, and manage longer lead times for compliant stock, which compresses margins and reduces flexibility for seasonal innovative toy launches.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Increasing Safety Regulations and Compliance Costs for Toy Manufacturers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Component
By Power Supply
By System
By Type
By Wattage
By End User</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COMPONENT,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TOY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COMPONENT</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TOY MARKET SIZE,  BY COMPONENT,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TOY MARKET SIZE,  BY COMPONENT,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Toy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develops devices and services that host digital play experiences. Its App Store and Apple Arcade connect game studios with family audiences. The company supports controller accessories and cross‑device gameplay across phones, tablets, TVs, and headsets. ARKit enables interactive physical‑digital toys and learning content. Partnerships extend branded franchises into mobile play. Privacy features and parental controls shape product design for young users. Retail and online distribution surface curated games in many markets. Strategy emphasizes subscriptions, platform integration, and developer incentives. Recent updates added titles, improved cloud saves, and spatial gameplay on Vision Pro. Competitive dynamics center on engagement, safety, and predictable pricing.</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 Arcade is a subscription gaming service offering curated, ad‑free titles across Apple devices. It emphasizes family‑friendly experiences, offline play, multi‑user access through Family Sharing, and controller support. The catalog spans puzzle, adventure, learning, and branded IP games, providing consistent quality standards, privacy protections, and predictable pricing for households worldwide.</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Arcade</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Toy Market Size by Component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Hardware</a:t>
                      </a:r>
                    </a:p>
                  </a:txBody>
                  <a:tcPr>
                    <a:noFill/>
                    <a:lnL>
                      <a:noFill/>
                    </a:lnL>
                    <a:lnR>
                      <a:noFill/>
                    </a:lnR>
                    <a:lnT>
                      <a:noFill/>
                    </a:lnT>
                    <a:lnB>
                      <a:noFill/>
                    </a:lnB>
                  </a:tcPr>
                </a:tc>
                <a:tc>
                  <a:txBody>
                    <a:bodyPr/>
                    <a:lstStyle/>
                    <a:p>
                      <a:pPr>
                        <a:defRPr sz="1100" b="1">
                          <a:solidFill>
                            <a:srgbClr val="7030A0"/>
                          </a:solidFill>
                          <a:latin typeface="Poppins"/>
                        </a:defRPr>
                      </a:pPr>
                      <a:r>
                        <a:t>8. Global Toy Market Size by System (2019-2032)</a:t>
                      </a:r>
                    </a:p>
                  </a:txBody>
                  <a:tcPr>
                    <a:noFill/>
                    <a:lnL>
                      <a:noFill/>
                    </a:lnL>
                    <a:lnR>
                      <a:noFill/>
                    </a:lnR>
                    <a:lnT>
                      <a:noFill/>
                    </a:lnT>
                    <a:lnB>
                      <a:noFill/>
                    </a:lnB>
                  </a:tcPr>
                </a:tc>
              </a:tr>
              <a:tr h="322729">
                <a:tc>
                  <a:txBody>
                    <a:bodyPr/>
                    <a:lstStyle/>
                    <a:p>
                      <a:pPr>
                        <a:defRPr sz="1100" b="0">
                          <a:solidFill>
                            <a:srgbClr val="000000"/>
                          </a:solidFill>
                          <a:latin typeface="Poppins"/>
                        </a:defRPr>
                      </a:pPr>
                      <a:r>
                        <a:t>                    6.1.1. AC/DC Converters</a:t>
                      </a:r>
                    </a:p>
                  </a:txBody>
                  <a:tcPr>
                    <a:noFill/>
                    <a:lnL>
                      <a:noFill/>
                    </a:lnL>
                    <a:lnR>
                      <a:noFill/>
                    </a:lnR>
                    <a:lnT>
                      <a:noFill/>
                    </a:lnT>
                    <a:lnB>
                      <a:noFill/>
                    </a:lnB>
                  </a:tcPr>
                </a:tc>
                <a:tc>
                  <a:txBody>
                    <a:bodyPr/>
                    <a:lstStyle/>
                    <a:p>
                      <a:pPr>
                        <a:defRPr sz="1100" b="0">
                          <a:solidFill>
                            <a:srgbClr val="000000"/>
                          </a:solidFill>
                          <a:latin typeface="Poppins"/>
                        </a:defRPr>
                      </a:pPr>
                      <a:r>
                        <a:t>          8.1. Integrated Power Supply</a:t>
                      </a:r>
                    </a:p>
                  </a:txBody>
                  <a:tcPr>
                    <a:noFill/>
                    <a:lnL>
                      <a:noFill/>
                    </a:lnL>
                    <a:lnR>
                      <a:noFill/>
                    </a:lnR>
                    <a:lnT>
                      <a:noFill/>
                    </a:lnT>
                    <a:lnB>
                      <a:noFill/>
                    </a:lnB>
                  </a:tcPr>
                </a:tc>
              </a:tr>
              <a:tr h="322729">
                <a:tc>
                  <a:txBody>
                    <a:bodyPr/>
                    <a:lstStyle/>
                    <a:p>
                      <a:pPr>
                        <a:defRPr sz="1100" b="0">
                          <a:solidFill>
                            <a:srgbClr val="000000"/>
                          </a:solidFill>
                          <a:latin typeface="Poppins"/>
                        </a:defRPr>
                      </a:pPr>
                      <a:r>
                        <a:t>                    6.1.2. DC/AC Converters</a:t>
                      </a:r>
                    </a:p>
                  </a:txBody>
                  <a:tcPr>
                    <a:noFill/>
                    <a:lnL>
                      <a:noFill/>
                    </a:lnL>
                    <a:lnR>
                      <a:noFill/>
                    </a:lnR>
                    <a:lnT>
                      <a:noFill/>
                    </a:lnT>
                    <a:lnB>
                      <a:noFill/>
                    </a:lnB>
                  </a:tcPr>
                </a:tc>
                <a:tc>
                  <a:txBody>
                    <a:bodyPr/>
                    <a:lstStyle/>
                    <a:p>
                      <a:pPr>
                        <a:defRPr sz="1100" b="0">
                          <a:solidFill>
                            <a:srgbClr val="000000"/>
                          </a:solidFill>
                          <a:latin typeface="Poppins"/>
                        </a:defRPr>
                      </a:pPr>
                      <a:r>
                        <a:t>                    8.1.1. Synchronous</a:t>
                      </a:r>
                    </a:p>
                  </a:txBody>
                  <a:tcPr>
                    <a:noFill/>
                    <a:lnL>
                      <a:noFill/>
                    </a:lnL>
                    <a:lnR>
                      <a:noFill/>
                    </a:lnR>
                    <a:lnT>
                      <a:noFill/>
                    </a:lnT>
                    <a:lnB>
                      <a:noFill/>
                    </a:lnB>
                  </a:tcPr>
                </a:tc>
              </a:tr>
              <a:tr h="322729">
                <a:tc>
                  <a:txBody>
                    <a:bodyPr/>
                    <a:lstStyle/>
                    <a:p>
                      <a:pPr>
                        <a:defRPr sz="1100" b="0">
                          <a:solidFill>
                            <a:srgbClr val="000000"/>
                          </a:solidFill>
                          <a:latin typeface="Poppins"/>
                        </a:defRPr>
                      </a:pPr>
                      <a:r>
                        <a:t>                    6.1.3. DC/DC Converters</a:t>
                      </a:r>
                    </a:p>
                  </a:txBody>
                  <a:tcPr>
                    <a:noFill/>
                    <a:lnL>
                      <a:noFill/>
                    </a:lnL>
                    <a:lnR>
                      <a:noFill/>
                    </a:lnR>
                    <a:lnT>
                      <a:noFill/>
                    </a:lnT>
                    <a:lnB>
                      <a:noFill/>
                    </a:lnB>
                  </a:tcPr>
                </a:tc>
                <a:tc>
                  <a:txBody>
                    <a:bodyPr/>
                    <a:lstStyle/>
                    <a:p>
                      <a:pPr>
                        <a:defRPr sz="1100" b="0">
                          <a:solidFill>
                            <a:srgbClr val="000000"/>
                          </a:solidFill>
                          <a:latin typeface="Poppins"/>
                        </a:defRPr>
                      </a:pPr>
                      <a:r>
                        <a:t>                    8.1.2. Non-synchronous</a:t>
                      </a:r>
                    </a:p>
                  </a:txBody>
                  <a:tcPr>
                    <a:noFill/>
                    <a:lnL>
                      <a:noFill/>
                    </a:lnL>
                    <a:lnR>
                      <a:noFill/>
                    </a:lnR>
                    <a:lnT>
                      <a:noFill/>
                    </a:lnT>
                    <a:lnB>
                      <a:noFill/>
                    </a:lnB>
                  </a:tcPr>
                </a:tc>
              </a:tr>
              <a:tr h="322729">
                <a:tc>
                  <a:txBody>
                    <a:bodyPr/>
                    <a:lstStyle/>
                    <a:p>
                      <a:pPr>
                        <a:defRPr sz="1100" b="0">
                          <a:solidFill>
                            <a:srgbClr val="000000"/>
                          </a:solidFill>
                          <a:latin typeface="Poppins"/>
                        </a:defRPr>
                      </a:pPr>
                      <a:r>
                        <a:t>                    6.1.4. EMI Filters</a:t>
                      </a:r>
                    </a:p>
                  </a:txBody>
                  <a:tcPr>
                    <a:noFill/>
                    <a:lnL>
                      <a:noFill/>
                    </a:lnL>
                    <a:lnR>
                      <a:noFill/>
                    </a:lnR>
                    <a:lnT>
                      <a:noFill/>
                    </a:lnT>
                    <a:lnB>
                      <a:noFill/>
                    </a:lnB>
                  </a:tcPr>
                </a:tc>
                <a:tc>
                  <a:txBody>
                    <a:bodyPr/>
                    <a:lstStyle/>
                    <a:p>
                      <a:pPr>
                        <a:defRPr sz="1100" b="0">
                          <a:solidFill>
                            <a:srgbClr val="000000"/>
                          </a:solidFill>
                          <a:latin typeface="Poppins"/>
                        </a:defRPr>
                      </a:pPr>
                      <a:r>
                        <a:t>          8.2. Discrete Power Supply</a:t>
                      </a:r>
                    </a:p>
                  </a:txBody>
                  <a:tcPr>
                    <a:noFill/>
                    <a:lnL>
                      <a:noFill/>
                    </a:lnL>
                    <a:lnR>
                      <a:noFill/>
                    </a:lnR>
                    <a:lnT>
                      <a:noFill/>
                    </a:lnT>
                    <a:lnB>
                      <a:noFill/>
                    </a:lnB>
                  </a:tcPr>
                </a:tc>
              </a:tr>
              <a:tr h="322729">
                <a:tc>
                  <a:txBody>
                    <a:bodyPr/>
                    <a:lstStyle/>
                    <a:p>
                      <a:pPr>
                        <a:defRPr sz="1100" b="0">
                          <a:solidFill>
                            <a:srgbClr val="000000"/>
                          </a:solidFill>
                          <a:latin typeface="Poppins"/>
                        </a:defRPr>
                      </a:pPr>
                      <a:r>
                        <a:t>                    6.1.5. Batteries</a:t>
                      </a:r>
                    </a:p>
                  </a:txBody>
                  <a:tcPr>
                    <a:noFill/>
                    <a:lnL>
                      <a:noFill/>
                    </a:lnL>
                    <a:lnR>
                      <a:noFill/>
                    </a:lnR>
                    <a:lnT>
                      <a:noFill/>
                    </a:lnT>
                    <a:lnB>
                      <a:noFill/>
                    </a:lnB>
                  </a:tcPr>
                </a:tc>
                <a:tc>
                  <a:txBody>
                    <a:bodyPr/>
                    <a:lstStyle/>
                    <a:p>
                      <a:pPr>
                        <a:defRPr sz="1100" b="1">
                          <a:solidFill>
                            <a:srgbClr val="7030A0"/>
                          </a:solidFill>
                          <a:latin typeface="Poppins"/>
                        </a:defRPr>
                      </a:pPr>
                      <a:r>
                        <a:t>9. Global Toy Market Size by Type (2019-2032)</a:t>
                      </a:r>
                    </a:p>
                  </a:txBody>
                  <a:tcPr>
                    <a:noFill/>
                    <a:lnL>
                      <a:noFill/>
                    </a:lnL>
                    <a:lnR>
                      <a:noFill/>
                    </a:lnR>
                    <a:lnT>
                      <a:noFill/>
                    </a:lnT>
                    <a:lnB>
                      <a:noFill/>
                    </a:lnB>
                  </a:tcPr>
                </a:tc>
              </a:tr>
              <a:tr h="322729">
                <a:tc>
                  <a:txBody>
                    <a:bodyPr/>
                    <a:lstStyle/>
                    <a:p>
                      <a:pPr>
                        <a:defRPr sz="1100" b="0">
                          <a:solidFill>
                            <a:srgbClr val="000000"/>
                          </a:solidFill>
                          <a:latin typeface="Poppins"/>
                        </a:defRPr>
                      </a:pPr>
                      <a:r>
                        <a:t>                              6.1.5.1. Lithium-ion Batteries</a:t>
                      </a:r>
                    </a:p>
                  </a:txBody>
                  <a:tcPr>
                    <a:noFill/>
                    <a:lnL>
                      <a:noFill/>
                    </a:lnL>
                    <a:lnR>
                      <a:noFill/>
                    </a:lnR>
                    <a:lnT>
                      <a:noFill/>
                    </a:lnT>
                    <a:lnB>
                      <a:noFill/>
                    </a:lnB>
                  </a:tcPr>
                </a:tc>
                <a:tc>
                  <a:txBody>
                    <a:bodyPr/>
                    <a:lstStyle/>
                    <a:p>
                      <a:pPr>
                        <a:defRPr sz="1100" b="0">
                          <a:solidFill>
                            <a:srgbClr val="000000"/>
                          </a:solidFill>
                          <a:latin typeface="Poppins"/>
                        </a:defRPr>
                      </a:pPr>
                      <a:r>
                        <a:t>          9.1. Programmable Power Supplies</a:t>
                      </a:r>
                    </a:p>
                  </a:txBody>
                  <a:tcPr>
                    <a:noFill/>
                    <a:lnL>
                      <a:noFill/>
                    </a:lnL>
                    <a:lnR>
                      <a:noFill/>
                    </a:lnR>
                    <a:lnT>
                      <a:noFill/>
                    </a:lnT>
                    <a:lnB>
                      <a:noFill/>
                    </a:lnB>
                  </a:tcPr>
                </a:tc>
              </a:tr>
              <a:tr h="322729">
                <a:tc>
                  <a:txBody>
                    <a:bodyPr/>
                    <a:lstStyle/>
                    <a:p>
                      <a:pPr>
                        <a:defRPr sz="1100" b="0">
                          <a:solidFill>
                            <a:srgbClr val="000000"/>
                          </a:solidFill>
                          <a:latin typeface="Poppins"/>
                        </a:defRPr>
                      </a:pPr>
                      <a:r>
                        <a:t>                              6.1.5.2. Lithium-sulfur Batteries</a:t>
                      </a:r>
                    </a:p>
                  </a:txBody>
                  <a:tcPr>
                    <a:noFill/>
                    <a:lnL>
                      <a:noFill/>
                    </a:lnL>
                    <a:lnR>
                      <a:noFill/>
                    </a:lnR>
                    <a:lnT>
                      <a:noFill/>
                    </a:lnT>
                    <a:lnB>
                      <a:noFill/>
                    </a:lnB>
                  </a:tcPr>
                </a:tc>
                <a:tc>
                  <a:txBody>
                    <a:bodyPr/>
                    <a:lstStyle/>
                    <a:p>
                      <a:pPr>
                        <a:defRPr sz="1100" b="0">
                          <a:solidFill>
                            <a:srgbClr val="000000"/>
                          </a:solidFill>
                          <a:latin typeface="Poppins"/>
                        </a:defRPr>
                      </a:pPr>
                      <a:r>
                        <a:t>          9.2. Non-Programmable Power Supplies</a:t>
                      </a:r>
                    </a:p>
                  </a:txBody>
                  <a:tcPr>
                    <a:noFill/>
                    <a:lnL>
                      <a:noFill/>
                    </a:lnL>
                    <a:lnR>
                      <a:noFill/>
                    </a:lnR>
                    <a:lnT>
                      <a:noFill/>
                    </a:lnT>
                    <a:lnB>
                      <a:noFill/>
                    </a:lnB>
                  </a:tcPr>
                </a:tc>
              </a:tr>
              <a:tr h="322729">
                <a:tc>
                  <a:txBody>
                    <a:bodyPr/>
                    <a:lstStyle/>
                    <a:p>
                      <a:pPr>
                        <a:defRPr sz="1100" b="0">
                          <a:solidFill>
                            <a:srgbClr val="000000"/>
                          </a:solidFill>
                          <a:latin typeface="Poppins"/>
                        </a:defRPr>
                      </a:pPr>
                      <a:r>
                        <a:t>                              6.1.5.3. Solid-state Batteries</a:t>
                      </a:r>
                    </a:p>
                  </a:txBody>
                  <a:tcPr>
                    <a:noFill/>
                    <a:lnL>
                      <a:noFill/>
                    </a:lnL>
                    <a:lnR>
                      <a:noFill/>
                    </a:lnR>
                    <a:lnT>
                      <a:noFill/>
                    </a:lnT>
                    <a:lnB>
                      <a:noFill/>
                    </a:lnB>
                  </a:tcPr>
                </a:tc>
                <a:tc>
                  <a:txBody>
                    <a:bodyPr/>
                    <a:lstStyle/>
                    <a:p>
                      <a:pPr>
                        <a:defRPr sz="1100" b="1">
                          <a:solidFill>
                            <a:srgbClr val="7030A0"/>
                          </a:solidFill>
                          <a:latin typeface="Poppins"/>
                        </a:defRPr>
                      </a:pPr>
                      <a:r>
                        <a:t>10. Global Toy Market Size by Wattage (2019-2032)</a:t>
                      </a:r>
                    </a:p>
                  </a:txBody>
                  <a:tcPr>
                    <a:noFill/>
                    <a:lnL>
                      <a:noFill/>
                    </a:lnL>
                    <a:lnR>
                      <a:noFill/>
                    </a:lnR>
                    <a:lnT>
                      <a:noFill/>
                    </a:lnT>
                    <a:lnB>
                      <a:noFill/>
                    </a:lnB>
                  </a:tcPr>
                </a:tc>
              </a:tr>
              <a:tr h="322729">
                <a:tc>
                  <a:txBody>
                    <a:bodyPr/>
                    <a:lstStyle/>
                    <a:p>
                      <a:pPr>
                        <a:defRPr sz="1100" b="0">
                          <a:solidFill>
                            <a:srgbClr val="000000"/>
                          </a:solidFill>
                          <a:latin typeface="Poppins"/>
                        </a:defRPr>
                      </a:pPr>
                      <a:r>
                        <a:t>                              6.1.5.4. Flow Batteries</a:t>
                      </a:r>
                    </a:p>
                  </a:txBody>
                  <a:tcPr>
                    <a:noFill/>
                    <a:lnL>
                      <a:noFill/>
                    </a:lnL>
                    <a:lnR>
                      <a:noFill/>
                    </a:lnR>
                    <a:lnT>
                      <a:noFill/>
                    </a:lnT>
                    <a:lnB>
                      <a:noFill/>
                    </a:lnB>
                  </a:tcPr>
                </a:tc>
                <a:tc>
                  <a:txBody>
                    <a:bodyPr/>
                    <a:lstStyle/>
                    <a:p>
                      <a:pPr>
                        <a:defRPr sz="1100" b="0">
                          <a:solidFill>
                            <a:srgbClr val="000000"/>
                          </a:solidFill>
                          <a:latin typeface="Poppins"/>
                        </a:defRPr>
                      </a:pPr>
                      <a:r>
                        <a:t>          10.1. Below 1,000 W</a:t>
                      </a:r>
                    </a:p>
                  </a:txBody>
                  <a:tcPr>
                    <a:noFill/>
                    <a:lnL>
                      <a:noFill/>
                    </a:lnL>
                    <a:lnR>
                      <a:noFill/>
                    </a:lnR>
                    <a:lnT>
                      <a:noFill/>
                    </a:lnT>
                    <a:lnB>
                      <a:noFill/>
                    </a:lnB>
                  </a:tcPr>
                </a:tc>
              </a:tr>
              <a:tr h="322729">
                <a:tc>
                  <a:txBody>
                    <a:bodyPr/>
                    <a:lstStyle/>
                    <a:p>
                      <a:pPr>
                        <a:defRPr sz="1100" b="0">
                          <a:solidFill>
                            <a:srgbClr val="000000"/>
                          </a:solidFill>
                          <a:latin typeface="Poppins"/>
                        </a:defRPr>
                      </a:pPr>
                      <a:r>
                        <a:t>                              6.1.5.5. Other Battery Types</a:t>
                      </a:r>
                    </a:p>
                  </a:txBody>
                  <a:tcPr>
                    <a:noFill/>
                    <a:lnL>
                      <a:noFill/>
                    </a:lnL>
                    <a:lnR>
                      <a:noFill/>
                    </a:lnR>
                    <a:lnT>
                      <a:noFill/>
                    </a:lnT>
                    <a:lnB>
                      <a:noFill/>
                    </a:lnB>
                  </a:tcPr>
                </a:tc>
                <a:tc>
                  <a:txBody>
                    <a:bodyPr/>
                    <a:lstStyle/>
                    <a:p>
                      <a:pPr>
                        <a:defRPr sz="1100" b="0">
                          <a:solidFill>
                            <a:srgbClr val="000000"/>
                          </a:solidFill>
                          <a:latin typeface="Poppins"/>
                        </a:defRPr>
                      </a:pPr>
                      <a:r>
                        <a:t>          10.2. 1,001 W-5,000 W</a:t>
                      </a:r>
                    </a:p>
                  </a:txBody>
                  <a:tcPr>
                    <a:noFill/>
                    <a:lnL>
                      <a:noFill/>
                    </a:lnL>
                    <a:lnR>
                      <a:noFill/>
                    </a:lnR>
                    <a:lnT>
                      <a:noFill/>
                    </a:lnT>
                    <a:lnB>
                      <a:noFill/>
                    </a:lnB>
                  </a:tcPr>
                </a:tc>
              </a:tr>
              <a:tr h="322729">
                <a:tc>
                  <a:txBody>
                    <a:bodyPr/>
                    <a:lstStyle/>
                    <a:p>
                      <a:pPr>
                        <a:defRPr sz="1100" b="0">
                          <a:solidFill>
                            <a:srgbClr val="000000"/>
                          </a:solidFill>
                          <a:latin typeface="Poppins"/>
                        </a:defRPr>
                      </a:pPr>
                      <a:r>
                        <a:t>                    6.1.6. Others</a:t>
                      </a:r>
                    </a:p>
                  </a:txBody>
                  <a:tcPr>
                    <a:noFill/>
                    <a:lnL>
                      <a:noFill/>
                    </a:lnL>
                    <a:lnR>
                      <a:noFill/>
                    </a:lnR>
                    <a:lnT>
                      <a:noFill/>
                    </a:lnT>
                    <a:lnB>
                      <a:noFill/>
                    </a:lnB>
                  </a:tcPr>
                </a:tc>
                <a:tc>
                  <a:txBody>
                    <a:bodyPr/>
                    <a:lstStyle/>
                    <a:p>
                      <a:pPr>
                        <a:defRPr sz="1100" b="0">
                          <a:solidFill>
                            <a:srgbClr val="000000"/>
                          </a:solidFill>
                          <a:latin typeface="Poppins"/>
                        </a:defRPr>
                      </a:pPr>
                      <a:r>
                        <a:t>          10.3. 5,001 W-10,000 W</a:t>
                      </a:r>
                    </a:p>
                  </a:txBody>
                  <a:tcPr>
                    <a:noFill/>
                    <a:lnL>
                      <a:noFill/>
                    </a:lnL>
                    <a:lnR>
                      <a:noFill/>
                    </a:lnR>
                    <a:lnT>
                      <a:noFill/>
                    </a:lnT>
                    <a:lnB>
                      <a:noFill/>
                    </a:lnB>
                  </a:tcPr>
                </a:tc>
              </a:tr>
              <a:tr h="322729">
                <a:tc>
                  <a:txBody>
                    <a:bodyPr/>
                    <a:lstStyle/>
                    <a:p>
                      <a:pPr>
                        <a:defRPr sz="1100" b="0">
                          <a:solidFill>
                            <a:srgbClr val="000000"/>
                          </a:solidFill>
                          <a:latin typeface="Poppins"/>
                        </a:defRPr>
                      </a:pPr>
                      <a:r>
                        <a:t>          6.2. Software</a:t>
                      </a:r>
                    </a:p>
                  </a:txBody>
                  <a:tcPr>
                    <a:noFill/>
                    <a:lnL>
                      <a:noFill/>
                    </a:lnL>
                    <a:lnR>
                      <a:noFill/>
                    </a:lnR>
                    <a:lnT>
                      <a:noFill/>
                    </a:lnT>
                    <a:lnB>
                      <a:noFill/>
                    </a:lnB>
                  </a:tcPr>
                </a:tc>
                <a:tc>
                  <a:txBody>
                    <a:bodyPr/>
                    <a:lstStyle/>
                    <a:p>
                      <a:pPr>
                        <a:defRPr sz="1100" b="0">
                          <a:solidFill>
                            <a:srgbClr val="000000"/>
                          </a:solidFill>
                          <a:latin typeface="Poppins"/>
                        </a:defRPr>
                      </a:pPr>
                      <a:r>
                        <a:t>          10.4. Above 10,000 W</a:t>
                      </a:r>
                    </a:p>
                  </a:txBody>
                  <a:tcPr>
                    <a:noFill/>
                    <a:lnL>
                      <a:noFill/>
                    </a:lnL>
                    <a:lnR>
                      <a:noFill/>
                    </a:lnR>
                    <a:lnT>
                      <a:noFill/>
                    </a:lnT>
                    <a:lnB>
                      <a:noFill/>
                    </a:lnB>
                  </a:tcPr>
                </a:tc>
              </a:tr>
              <a:tr h="322729">
                <a:tc>
                  <a:txBody>
                    <a:bodyPr/>
                    <a:lstStyle/>
                    <a:p>
                      <a:pPr>
                        <a:defRPr sz="1100" b="1">
                          <a:solidFill>
                            <a:srgbClr val="7030A0"/>
                          </a:solidFill>
                          <a:latin typeface="Poppins"/>
                        </a:defRPr>
                      </a:pPr>
                      <a:r>
                        <a:t>7. Global Toy Market Size by Power Supply (2019-2032)</a:t>
                      </a:r>
                    </a:p>
                  </a:txBody>
                  <a:tcPr>
                    <a:noFill/>
                    <a:lnL>
                      <a:noFill/>
                    </a:lnL>
                    <a:lnR>
                      <a:noFill/>
                    </a:lnR>
                    <a:lnT>
                      <a:noFill/>
                    </a:lnT>
                    <a:lnB>
                      <a:noFill/>
                    </a:lnB>
                  </a:tcPr>
                </a:tc>
                <a:tc>
                  <a:txBody>
                    <a:bodyPr/>
                    <a:lstStyle/>
                    <a:p>
                      <a:pPr>
                        <a:defRPr sz="1100" b="1">
                          <a:solidFill>
                            <a:srgbClr val="7030A0"/>
                          </a:solidFill>
                          <a:latin typeface="Poppins"/>
                        </a:defRPr>
                      </a:pPr>
                      <a:r>
                        <a:t>11. Global Toy Market Size by End User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Portable Power Packs</a:t>
                      </a:r>
                    </a:p>
                  </a:txBody>
                  <a:tcPr>
                    <a:noFill/>
                    <a:lnL>
                      <a:noFill/>
                    </a:lnL>
                    <a:lnR>
                      <a:noFill/>
                    </a:lnR>
                    <a:lnT>
                      <a:noFill/>
                    </a:lnT>
                    <a:lnB>
                      <a:noFill/>
                    </a:lnB>
                  </a:tcPr>
                </a:tc>
                <a:tc>
                  <a:txBody>
                    <a:bodyPr/>
                    <a:lstStyle/>
                    <a:p>
                      <a:pPr>
                        <a:defRPr sz="1100" b="0">
                          <a:solidFill>
                            <a:srgbClr val="000000"/>
                          </a:solidFill>
                          <a:latin typeface="Poppins"/>
                        </a:defRPr>
                      </a:pPr>
                      <a:r>
                        <a:t>          11.1. Ground Forces</a:t>
                      </a:r>
                    </a:p>
                  </a:txBody>
                  <a:tcPr>
                    <a:noFill/>
                    <a:lnL>
                      <a:noFill/>
                    </a:lnL>
                    <a:lnR>
                      <a:noFill/>
                    </a:lnR>
                    <a:lnT>
                      <a:noFill/>
                    </a:lnT>
                    <a:lnB>
                      <a:noFill/>
                    </a:lnB>
                  </a:tcPr>
                </a:tc>
              </a:tr>
              <a:tr h="322729">
                <a:tc>
                  <a:txBody>
                    <a:bodyPr/>
                    <a:lstStyle/>
                    <a:p>
                      <a:pPr>
                        <a:defRPr sz="1100" b="0">
                          <a:solidFill>
                            <a:srgbClr val="000000"/>
                          </a:solidFill>
                          <a:latin typeface="Poppins"/>
                        </a:defRPr>
                      </a:pPr>
                      <a:r>
                        <a:t>          7.2. Vehicle Power Systems</a:t>
                      </a:r>
                    </a:p>
                  </a:txBody>
                  <a:tcPr>
                    <a:noFill/>
                    <a:lnL>
                      <a:noFill/>
                    </a:lnL>
                    <a:lnR>
                      <a:noFill/>
                    </a:lnR>
                    <a:lnT>
                      <a:noFill/>
                    </a:lnT>
                    <a:lnB>
                      <a:noFill/>
                    </a:lnB>
                  </a:tcPr>
                </a:tc>
                <a:tc>
                  <a:txBody>
                    <a:bodyPr/>
                    <a:lstStyle/>
                    <a:p>
                      <a:pPr>
                        <a:defRPr sz="1100" b="0">
                          <a:solidFill>
                            <a:srgbClr val="000000"/>
                          </a:solidFill>
                          <a:latin typeface="Poppins"/>
                        </a:defRPr>
                      </a:pPr>
                      <a:r>
                        <a:t>          11.2. Aerospace</a:t>
                      </a:r>
                    </a:p>
                  </a:txBody>
                  <a:tcPr>
                    <a:noFill/>
                    <a:lnL>
                      <a:noFill/>
                    </a:lnL>
                    <a:lnR>
                      <a:noFill/>
                    </a:lnR>
                    <a:lnT>
                      <a:noFill/>
                    </a:lnT>
                    <a:lnB>
                      <a:noFill/>
                    </a:lnB>
                  </a:tcPr>
                </a:tc>
              </a:tr>
              <a:tr h="322736">
                <a:tc>
                  <a:txBody>
                    <a:bodyPr/>
                    <a:lstStyle/>
                    <a:p>
                      <a:pPr>
                        <a:defRPr sz="1100" b="0">
                          <a:solidFill>
                            <a:srgbClr val="000000"/>
                          </a:solidFill>
                          <a:latin typeface="Poppins"/>
                        </a:defRPr>
                      </a:pPr>
                      <a:r>
                        <a:t>          7.3. Stationary/Depot Power Units</a:t>
                      </a:r>
                    </a:p>
                  </a:txBody>
                  <a:tcPr>
                    <a:noFill/>
                    <a:lnL>
                      <a:noFill/>
                    </a:lnL>
                    <a:lnR>
                      <a:noFill/>
                    </a:lnR>
                    <a:lnT>
                      <a:noFill/>
                    </a:lnT>
                    <a:lnB>
                      <a:noFill/>
                    </a:lnB>
                  </a:tcPr>
                </a:tc>
                <a:tc>
                  <a:txBody>
                    <a:bodyPr/>
                    <a:lstStyle/>
                    <a:p>
                      <a:pPr>
                        <a:defRPr sz="1100" b="0">
                          <a:solidFill>
                            <a:srgbClr val="000000"/>
                          </a:solidFill>
                          <a:latin typeface="Poppins"/>
                        </a:defRPr>
                      </a:pPr>
                      <a:r>
                        <a:t>          11.3. Naval Forces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Toy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Component, By Power Supply, By System, By Type, By Wattage, By End User)</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Component, By Power Supply, By System, By Type, By Wattage, By End User)</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Component, By Power Supply, By System, By Type, By Wattage, By End User)</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Component, By Power Supply, By System, By Type, By Wattage, By End User)</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Component, By Power Supply, By System, By Type, By Wattage, By End User)</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132</cp:revision>
  <dcterms:created xsi:type="dcterms:W3CDTF">2024-08-12T13:13:25Z</dcterms:created>
  <dcterms:modified xsi:type="dcterms:W3CDTF">2025-09-24T09:13:51Z</dcterms:modified>
</cp:coreProperties>
</file>